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12.xml.rels" ContentType="application/vnd.openxmlformats-package.relationships+xml"/>
  <Override PartName="/ppt/slides/_rels/slide44.xml.rels" ContentType="application/vnd.openxmlformats-package.relationships+xml"/>
  <Override PartName="/ppt/slides/_rels/slide11.xml.rels" ContentType="application/vnd.openxmlformats-package.relationships+xml"/>
  <Override PartName="/ppt/slides/_rels/slide43.xml.rels" ContentType="application/vnd.openxmlformats-package.relationships+xml"/>
  <Override PartName="/ppt/slides/_rels/slide10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7.xml.rels" ContentType="application/vnd.openxmlformats-package.relationships+xml"/>
  <Override PartName="/ppt/slides/_rels/slide39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49.xml.rels" ContentType="application/vnd.openxmlformats-package.relationships+xml"/>
  <Override PartName="/ppt/slides/_rels/slide56.xml.rels" ContentType="application/vnd.openxmlformats-package.relationships+xml"/>
  <Override PartName="/ppt/slides/_rels/slide24.xml.rels" ContentType="application/vnd.openxmlformats-package.relationships+xml"/>
  <Override PartName="/ppt/slides/_rels/slide48.xml.rels" ContentType="application/vnd.openxmlformats-package.relationships+xml"/>
  <Override PartName="/ppt/slides/_rels/slide38.xml.rels" ContentType="application/vnd.openxmlformats-package.relationships+xml"/>
  <Override PartName="/ppt/slides/_rels/slide6.xml.rels" ContentType="application/vnd.openxmlformats-package.relationships+xml"/>
  <Override PartName="/ppt/slides/_rels/slide55.xml.rels" ContentType="application/vnd.openxmlformats-package.relationships+xml"/>
  <Override PartName="/ppt/slides/_rels/slide23.xml.rels" ContentType="application/vnd.openxmlformats-package.relationships+xml"/>
  <Override PartName="/ppt/slides/_rels/slide47.xml.rels" ContentType="application/vnd.openxmlformats-package.relationships+xml"/>
  <Override PartName="/ppt/slides/_rels/slide37.xml.rels" ContentType="application/vnd.openxmlformats-package.relationships+xml"/>
  <Override PartName="/ppt/slides/_rels/slide5.xml.rels" ContentType="application/vnd.openxmlformats-package.relationships+xml"/>
  <Override PartName="/ppt/slides/_rels/slide54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45.xml.rels" ContentType="application/vnd.openxmlformats-package.relationships+xml"/>
  <Override PartName="/ppt/slides/_rels/slide13.xml.rels" ContentType="application/vnd.openxmlformats-package.relationships+xml"/>
  <Override PartName="/ppt/slides/_rels/slide9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36.xml.rels" ContentType="application/vnd.openxmlformats-package.relationships+xml"/>
  <Override PartName="/ppt/slides/_rels/slide8.xml.rels" ContentType="application/vnd.openxmlformats-package.relationships+xml"/>
  <Override PartName="/ppt/slides/_rels/slide57.xml.rels" ContentType="application/vnd.openxmlformats-package.relationships+xml"/>
  <Override PartName="/ppt/slides/_rels/slide25.xml.rels" ContentType="application/vnd.openxmlformats-package.relationships+xml"/>
  <Override PartName="/ppt/slides/_rels/slide35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2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3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media/image31.png" ContentType="image/png"/>
  <Override PartName="/ppt/media/image30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9.png" ContentType="image/png"/>
  <Override PartName="/ppt/media/image6.png" ContentType="image/png"/>
  <Override PartName="/ppt/media/image28.png" ContentType="image/png"/>
  <Override PartName="/ppt/media/image5.png" ContentType="image/png"/>
  <Override PartName="/ppt/media/image27.png" ContentType="image/png"/>
  <Override PartName="/ppt/media/image4.png" ContentType="image/png"/>
  <Override PartName="/ppt/media/image17.png" ContentType="image/png"/>
  <Override PartName="/ppt/media/image26.png" ContentType="image/png"/>
  <Override PartName="/ppt/media/image3.png" ContentType="image/png"/>
  <Override PartName="/ppt/media/image16.png" ContentType="image/png"/>
  <Override PartName="/ppt/media/image25.png" ContentType="image/png"/>
  <Override PartName="/ppt/media/image2.png" ContentType="image/png"/>
  <Override PartName="/ppt/media/image15.png" ContentType="image/png"/>
  <Override PartName="/ppt/media/image24.png" ContentType="image/png"/>
  <Override PartName="/ppt/media/image1.png" ContentType="image/png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685800" y="213012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Intelligent Agents</a:t>
            </a:r>
            <a:endParaRPr/>
          </a:p>
        </p:txBody>
      </p:sp>
      <p:sp>
        <p:nvSpPr>
          <p:cNvPr id="110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Chapter 2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57200" y="274680"/>
            <a:ext cx="822852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Rational agents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456840" y="1218960"/>
            <a:ext cx="8380800" cy="51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Is a 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vacuum-agent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rational? (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Depends!)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•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Performance measure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amount of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dirt cleaned up,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amount of time taken,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amount of electricity consumed,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amount of noise generated, etc..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•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A priori 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Geography of the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environment is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known (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two squares, </a:t>
            </a: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A is on left and B is on right, etc.).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Perception is trustable (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no illusion ).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Sucking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cleans the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current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square .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320"/>
            <a:ext cx="82285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Rational agents</a:t>
            </a:r>
            <a:endParaRPr/>
          </a:p>
        </p:txBody>
      </p:sp>
      <p:sp>
        <p:nvSpPr>
          <p:cNvPr id="132" name="CustomShape 2"/>
          <p:cNvSpPr/>
          <p:nvPr/>
        </p:nvSpPr>
        <p:spPr>
          <a:xfrm>
            <a:off x="456840" y="990720"/>
            <a:ext cx="8380800" cy="54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Actions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Left, right, suck.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•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Current percept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[location, dirt]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•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Possible extensions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The agent have partial memory (reasoning percept histories).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The geography of the environment is unknown.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The agent cannot percept its current location.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Agent can learn from experience.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57200" y="274680"/>
            <a:ext cx="822852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Rational agents</a:t>
            </a:r>
            <a:endParaRPr/>
          </a:p>
        </p:txBody>
      </p:sp>
      <p:sp>
        <p:nvSpPr>
          <p:cNvPr id="134" name="CustomShape 2"/>
          <p:cNvSpPr/>
          <p:nvPr/>
        </p:nvSpPr>
        <p:spPr>
          <a:xfrm>
            <a:off x="380880" y="1294920"/>
            <a:ext cx="8304840" cy="48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Rationality is distinct from 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omniscience (all-knowing with infinite knowledge) </a:t>
            </a:r>
            <a:endParaRPr/>
          </a:p>
          <a:p>
            <a:pPr>
              <a:lnSpc>
                <a:spcPct val="90000"/>
              </a:lnSpc>
            </a:pP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An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agent is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autonomous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if its 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behavior is determined by its own experience (with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ability to learn and adapt).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Agents can perform actions in order to modify future percepts so as to obtain useful information (information gathering, exploration).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5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3200" strike="noStrike">
                <a:solidFill>
                  <a:srgbClr val="c00000"/>
                </a:solidFill>
                <a:latin typeface="Arial"/>
                <a:ea typeface="DejaVu Sans"/>
              </a:rPr>
              <a:t>Specify the setting for intelligent agent design: PEAS Description</a:t>
            </a:r>
            <a:endParaRPr/>
          </a:p>
        </p:txBody>
      </p:sp>
      <p:sp>
        <p:nvSpPr>
          <p:cNvPr id="136" name="CustomShape 2"/>
          <p:cNvSpPr/>
          <p:nvPr/>
        </p:nvSpPr>
        <p:spPr>
          <a:xfrm>
            <a:off x="457200" y="1523880"/>
            <a:ext cx="8228520" cy="460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c00000"/>
                </a:solidFill>
                <a:latin typeface="Arial"/>
                <a:ea typeface="DejaVu Sans"/>
              </a:rPr>
              <a:t>PEAS: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P :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Performance measure 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E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 : Environment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A :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 Actuators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S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 : Sensors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Must first specify the settings for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intelligent agent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design.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200" y="274680"/>
            <a:ext cx="82285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PEAS</a:t>
            </a:r>
            <a:endParaRPr/>
          </a:p>
        </p:txBody>
      </p:sp>
      <p:sp>
        <p:nvSpPr>
          <p:cNvPr id="138" name="CustomShape 2"/>
          <p:cNvSpPr/>
          <p:nvPr/>
        </p:nvSpPr>
        <p:spPr>
          <a:xfrm>
            <a:off x="457200" y="1294920"/>
            <a:ext cx="8228520" cy="48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EX: Consider the task of designing an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automated taxi driver: </a:t>
            </a:r>
            <a:endParaRPr/>
          </a:p>
          <a:p>
            <a:pPr algn="ctr">
              <a:lnSpc>
                <a:spcPct val="80000"/>
              </a:lnSpc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	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 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(Intelligent Transportation Systems)</a:t>
            </a:r>
            <a:endParaRPr/>
          </a:p>
          <a:p>
            <a:pPr lvl="1">
              <a:lnSpc>
                <a:spcPct val="80000"/>
              </a:lnSpc>
              <a:buFont typeface="Arial"/>
              <a:buChar char="–"/>
            </a:pPr>
            <a:r>
              <a:rPr lang="en-IN" sz="2800" strike="noStrike">
                <a:solidFill>
                  <a:srgbClr val="c00000"/>
                </a:solidFill>
                <a:latin typeface="Arial"/>
                <a:ea typeface="DejaVu Sans"/>
              </a:rPr>
              <a:t>Performance measure: 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Safe, fast, legal, comfortable trip, maximize profits</a:t>
            </a:r>
            <a:endParaRPr/>
          </a:p>
          <a:p>
            <a:pPr lvl="1">
              <a:lnSpc>
                <a:spcPct val="80000"/>
              </a:lnSpc>
              <a:buFont typeface="Arial"/>
              <a:buChar char="–"/>
            </a:pPr>
            <a:r>
              <a:rPr lang="en-IN" sz="2800" strike="noStrike">
                <a:solidFill>
                  <a:srgbClr val="c00000"/>
                </a:solidFill>
                <a:latin typeface="Arial"/>
                <a:ea typeface="DejaVu Sans"/>
              </a:rPr>
              <a:t>Environment: 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Roads, traffic, pedestrians customers.</a:t>
            </a:r>
            <a:endParaRPr/>
          </a:p>
          <a:p>
            <a:pPr lvl="1">
              <a:lnSpc>
                <a:spcPct val="80000"/>
              </a:lnSpc>
              <a:buFont typeface="Arial"/>
              <a:buChar char="–"/>
            </a:pPr>
            <a:r>
              <a:rPr lang="en-IN" sz="2800" strike="noStrike">
                <a:solidFill>
                  <a:srgbClr val="c00000"/>
                </a:solidFill>
                <a:latin typeface="Arial"/>
                <a:ea typeface="DejaVu Sans"/>
              </a:rPr>
              <a:t>Actuators: 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Steering wheel, accelerator, brake, signal, horn.</a:t>
            </a:r>
            <a:endParaRPr/>
          </a:p>
          <a:p>
            <a:pPr lvl="1">
              <a:lnSpc>
                <a:spcPct val="80000"/>
              </a:lnSpc>
              <a:buFont typeface="Arial"/>
              <a:buChar char="–"/>
            </a:pPr>
            <a:r>
              <a:rPr lang="en-IN" sz="2800" strike="noStrike">
                <a:solidFill>
                  <a:srgbClr val="c00000"/>
                </a:solidFill>
                <a:latin typeface="Arial"/>
                <a:ea typeface="DejaVu Sans"/>
              </a:rPr>
              <a:t>Sensors: 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Cameras, sonar, speedometer, GPS, odometer, engine sensors, keyboard.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274680"/>
            <a:ext cx="82285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PEAS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304920" y="1294920"/>
            <a:ext cx="8533080" cy="48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Agent: </a:t>
            </a:r>
            <a:r>
              <a:rPr lang="en-IN" sz="3200" strike="noStrike">
                <a:solidFill>
                  <a:srgbClr val="c00000"/>
                </a:solidFill>
                <a:latin typeface="Arial"/>
                <a:ea typeface="DejaVu Sans"/>
              </a:rPr>
              <a:t>Medical diagnosis system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Performance measure: Healthy patient, minimize costs &amp; lawsuits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Environment: Patient, hospital, staff.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Sensors: Keyboard (entry of symptoms , findings , patient's answers)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Actuators: Screen display (questions, tests , diagnoses , treatments , referrals )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7200" y="274680"/>
            <a:ext cx="8228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PEAS</a:t>
            </a:r>
            <a:endParaRPr/>
          </a:p>
        </p:txBody>
      </p:sp>
      <p:sp>
        <p:nvSpPr>
          <p:cNvPr id="142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Agent: </a:t>
            </a:r>
            <a:r>
              <a:rPr lang="en-IN" sz="3200" strike="noStrike">
                <a:solidFill>
                  <a:srgbClr val="c00000"/>
                </a:solidFill>
                <a:latin typeface="Arial"/>
                <a:ea typeface="DejaVu Sans"/>
              </a:rPr>
              <a:t>Interactive English tutor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Performance measure: Maximize student's score on test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Environment: Set of students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Sensors: Keyboard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Actuators: Screen display (exercises, suggestions, corrections)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20000" y="720000"/>
            <a:ext cx="6911280" cy="51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800" strike="noStrike">
                <a:solidFill>
                  <a:srgbClr val="ff3333"/>
                </a:solidFill>
                <a:latin typeface="Arial"/>
                <a:ea typeface="DejaVu Sans"/>
              </a:rPr>
              <a:t>Agent: Internet shopping agent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800" strike="noStrike">
                <a:solidFill>
                  <a:srgbClr val="0066ff"/>
                </a:solidFill>
                <a:latin typeface="Arial"/>
                <a:ea typeface="DejaVu Sans"/>
              </a:rPr>
              <a:t>Performance measure? price, quality,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800" strike="noStrike">
                <a:solidFill>
                  <a:srgbClr val="0066ff"/>
                </a:solidFill>
                <a:latin typeface="Arial"/>
                <a:ea typeface="DejaVu Sans"/>
              </a:rPr>
              <a:t>appropriateness, efficiency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800" strike="noStrike">
                <a:solidFill>
                  <a:srgbClr val="0066ff"/>
                </a:solidFill>
                <a:latin typeface="Arial"/>
                <a:ea typeface="DejaVu Sans"/>
              </a:rPr>
              <a:t> </a:t>
            </a:r>
            <a:r>
              <a:rPr lang="en-IN" sz="2800" strike="noStrike">
                <a:solidFill>
                  <a:srgbClr val="0066ff"/>
                </a:solidFill>
                <a:latin typeface="Arial"/>
                <a:ea typeface="DejaVu Sans"/>
              </a:rPr>
              <a:t>Environment?? current and future WWW sites,vendors, shippers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800" strike="noStrike">
                <a:solidFill>
                  <a:srgbClr val="0066ff"/>
                </a:solidFill>
                <a:latin typeface="Arial"/>
                <a:ea typeface="DejaVu Sans"/>
              </a:rPr>
              <a:t>Actuators?? display to user, follow URL, fill inform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800" strike="noStrike">
                <a:solidFill>
                  <a:srgbClr val="0066ff"/>
                </a:solidFill>
                <a:latin typeface="Arial"/>
                <a:ea typeface="DejaVu Sans"/>
              </a:rPr>
              <a:t>Sensors?? HTML pages (text, graphics, scripts)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57200" y="274680"/>
            <a:ext cx="82285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PEAS</a:t>
            </a: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456840" y="1600200"/>
            <a:ext cx="83808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Agent: </a:t>
            </a:r>
            <a:r>
              <a:rPr lang="en-IN" sz="3200" strike="noStrike">
                <a:solidFill>
                  <a:srgbClr val="c00000"/>
                </a:solidFill>
                <a:latin typeface="Arial"/>
                <a:ea typeface="DejaVu Sans"/>
              </a:rPr>
              <a:t>Part-picking robot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Performance measure: 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Percentage of parts in correct bins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Environment: Conveyor 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belt with parts, bins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Sensors: 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Camera, joint angle sensors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Actuators: Jointed 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arm and hand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52000" y="537840"/>
            <a:ext cx="6983280" cy="55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Environment types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Discrete / Continuous</a:t>
            </a: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Observable / Partially Observable</a:t>
            </a: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Static / Dynamic</a:t>
            </a: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Single agent / Multiple agents</a:t>
            </a: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Accessible / Inaccessible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Deterministic / Non-deterministic</a:t>
            </a: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Episodic / Non-episodic</a:t>
            </a: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32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000000"/>
                </a:solidFill>
                <a:latin typeface="Arial"/>
                <a:ea typeface="DejaVu Sans"/>
              </a:rPr>
              <a:t>Outline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Agents and environments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Rationality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PEAS (Performance measure, Environment, Actuators, Sensors)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Environment types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Agent types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274680"/>
            <a:ext cx="822852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Environment types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304920" y="1447920"/>
            <a:ext cx="853308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Fully observable (vs. </a:t>
            </a:r>
            <a:r>
              <a:rPr lang="en-IN" sz="3200" strike="noStrike">
                <a:solidFill>
                  <a:srgbClr val="7030a0"/>
                </a:solidFill>
                <a:latin typeface="Arial"/>
                <a:ea typeface="DejaVu Sans"/>
              </a:rPr>
              <a:t>partially observable): </a:t>
            </a:r>
            <a:endParaRPr/>
          </a:p>
          <a:p>
            <a:pPr>
              <a:lnSpc>
                <a:spcPct val="90000"/>
              </a:lnSpc>
            </a:pPr>
            <a:r>
              <a:rPr lang="en-IN" sz="3200" strike="noStrike">
                <a:solidFill>
                  <a:srgbClr val="7030a0"/>
                </a:solidFill>
                <a:latin typeface="Arial"/>
                <a:ea typeface="DejaVu Sans"/>
              </a:rPr>
              <a:t>	</a:t>
            </a:r>
            <a:r>
              <a:rPr lang="en-IN" sz="3200" strike="noStrike">
                <a:solidFill>
                  <a:srgbClr val="7030a0"/>
                </a:solidFill>
                <a:latin typeface="Arial"/>
                <a:ea typeface="DejaVu Sans"/>
              </a:rPr>
              <a:t>An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agent's sensors give it access to the </a:t>
            </a:r>
            <a:r>
              <a:rPr lang="en-IN" sz="3200" strike="noStrike">
                <a:solidFill>
                  <a:srgbClr val="00b0f0"/>
                </a:solidFill>
                <a:latin typeface="Arial"/>
                <a:ea typeface="DejaVu Sans"/>
              </a:rPr>
              <a:t>complete state of the environment at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each point in time.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Playing chess?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Fully.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Medical diagnosis?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Partially.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Taxi driving?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Partially.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320"/>
            <a:ext cx="822852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Environment types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457200" y="1066320"/>
            <a:ext cx="8228520" cy="525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Deterministic (vs. </a:t>
            </a:r>
            <a:r>
              <a:rPr lang="en-IN" sz="2800" strike="noStrike">
                <a:solidFill>
                  <a:srgbClr val="7030a0"/>
                </a:solidFill>
                <a:latin typeface="Arial"/>
                <a:ea typeface="DejaVu Sans"/>
              </a:rPr>
              <a:t>stochastic) : </a:t>
            </a:r>
            <a:endParaRPr/>
          </a:p>
          <a:p>
            <a:pPr>
              <a:lnSpc>
                <a:spcPct val="90000"/>
              </a:lnSpc>
            </a:pPr>
            <a:r>
              <a:rPr lang="en-IN" sz="2800" strike="noStrike">
                <a:solidFill>
                  <a:srgbClr val="7030a0"/>
                </a:solidFill>
                <a:latin typeface="Arial"/>
                <a:ea typeface="DejaVu Sans"/>
              </a:rPr>
              <a:t>	</a:t>
            </a:r>
            <a:r>
              <a:rPr lang="en-IN" sz="2800" strike="noStrike">
                <a:solidFill>
                  <a:srgbClr val="7030a0"/>
                </a:solidFill>
                <a:latin typeface="Arial"/>
                <a:ea typeface="DejaVu Sans"/>
              </a:rPr>
              <a:t>The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next state of the environment is 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completely determined by the current state and the action executed by the agent. 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Medical diagnosis? </a:t>
            </a: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Stochastic.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Battle field ? </a:t>
            </a: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Stochastic.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E-shopping? </a:t>
            </a: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Deterministic.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E-auction? </a:t>
            </a: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Stochastic.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Playing chess? </a:t>
            </a: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Strategic 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Strategic : If the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environment is deterministic 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except for the actions of other agents.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57200" y="274320"/>
            <a:ext cx="82285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Environment types</a:t>
            </a:r>
            <a:endParaRPr/>
          </a:p>
        </p:txBody>
      </p:sp>
      <p:sp>
        <p:nvSpPr>
          <p:cNvPr id="152" name="CustomShape 2"/>
          <p:cNvSpPr/>
          <p:nvPr/>
        </p:nvSpPr>
        <p:spPr>
          <a:xfrm>
            <a:off x="457200" y="1219320"/>
            <a:ext cx="8228520" cy="49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Episodic (vs. </a:t>
            </a:r>
            <a:r>
              <a:rPr lang="en-IN" sz="3200" strike="noStrike">
                <a:solidFill>
                  <a:srgbClr val="7030a0"/>
                </a:solidFill>
                <a:latin typeface="Arial"/>
                <a:ea typeface="DejaVu Sans"/>
              </a:rPr>
              <a:t>sequential)  : 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7030a0"/>
                </a:solidFill>
                <a:latin typeface="Arial"/>
                <a:ea typeface="DejaVu Sans"/>
              </a:rPr>
              <a:t>	</a:t>
            </a:r>
            <a:r>
              <a:rPr lang="en-IN" sz="3200" strike="noStrike">
                <a:solidFill>
                  <a:srgbClr val="7030a0"/>
                </a:solidFill>
                <a:latin typeface="Arial"/>
                <a:ea typeface="DejaVu Sans"/>
              </a:rPr>
              <a:t>An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agent’s action depends only on an “episode” (</a:t>
            </a:r>
            <a:r>
              <a:rPr lang="en-IN" sz="3200" strike="noStrike">
                <a:solidFill>
                  <a:srgbClr val="00b0f0"/>
                </a:solidFill>
                <a:latin typeface="Arial"/>
                <a:ea typeface="DejaVu Sans"/>
              </a:rPr>
              <a:t>snapshot) of the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environment, i.e. </a:t>
            </a:r>
            <a:r>
              <a:rPr lang="en-IN" sz="3200" strike="noStrike">
                <a:solidFill>
                  <a:srgbClr val="c00000"/>
                </a:solidFill>
                <a:latin typeface="Arial"/>
                <a:ea typeface="DejaVu Sans"/>
              </a:rPr>
              <a:t>history independent.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c0000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Chess?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Sequential.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Web search?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Episodic.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57200" y="274680"/>
            <a:ext cx="822852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Environment types</a:t>
            </a: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457200" y="1447920"/>
            <a:ext cx="8228520" cy="48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Static (vs. </a:t>
            </a:r>
            <a:r>
              <a:rPr lang="en-IN" sz="2800" strike="noStrike">
                <a:solidFill>
                  <a:srgbClr val="7030a0"/>
                </a:solidFill>
                <a:latin typeface="Arial"/>
                <a:ea typeface="DejaVu Sans"/>
              </a:rPr>
              <a:t>dynamic): The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environment does not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   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change over time.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Playing crossword puzzle?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Static.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Playing soccer?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Dynamic.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Battle field?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Dynamic.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57200" y="27432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Environment types</a:t>
            </a:r>
            <a:endParaRPr/>
          </a:p>
        </p:txBody>
      </p:sp>
      <p:sp>
        <p:nvSpPr>
          <p:cNvPr id="156" name="CustomShape 2"/>
          <p:cNvSpPr/>
          <p:nvPr/>
        </p:nvSpPr>
        <p:spPr>
          <a:xfrm>
            <a:off x="457200" y="1676520"/>
            <a:ext cx="8228520" cy="444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Discrete (vs. </a:t>
            </a:r>
            <a:r>
              <a:rPr lang="en-IN" sz="2800" strike="noStrike">
                <a:solidFill>
                  <a:srgbClr val="7030a0"/>
                </a:solidFill>
                <a:latin typeface="Arial"/>
                <a:ea typeface="DejaVu Sans"/>
              </a:rPr>
              <a:t>continuous): A 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limited number of distinct, clearly defined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percepts and actions.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Taxi driving?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Continuous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Playing chess? Discrete.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57200" y="274320"/>
            <a:ext cx="82285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Environment types</a:t>
            </a: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228240" y="1447560"/>
            <a:ext cx="8533440" cy="46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Single agent (vs.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multi-agent): 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  </a:t>
            </a:r>
            <a:r>
              <a:rPr lang="en-IN" sz="3000" strike="noStrike">
                <a:solidFill>
                  <a:srgbClr val="0070c0"/>
                </a:solidFill>
                <a:latin typeface="Arial"/>
                <a:ea typeface="DejaVu Sans"/>
              </a:rPr>
              <a:t>An agent operating by itself in an environment.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Crossword puzzle?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Single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Playing chess?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Multi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Taxi driving?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Multi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648000" y="720000"/>
            <a:ext cx="7559280" cy="56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57200" y="274680"/>
            <a:ext cx="822852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Environment types</a:t>
            </a: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457200" y="1599840"/>
            <a:ext cx="8228520" cy="472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lang="en-IN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Chess with 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Chess without 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Taxi driving </a:t>
            </a:r>
            <a:endParaRPr/>
          </a:p>
          <a:p>
            <a:pPr>
              <a:lnSpc>
                <a:spcPct val="80000"/>
              </a:lnSpc>
            </a:pP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a clock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ff0000"/>
                </a:solidFill>
                <a:latin typeface="Arial"/>
                <a:ea typeface="DejaVu Sans"/>
              </a:rPr>
              <a:t>a clock</a:t>
            </a:r>
            <a:endParaRPr/>
          </a:p>
          <a:p>
            <a:pPr>
              <a:lnSpc>
                <a:spcPct val="80000"/>
              </a:lnSpc>
            </a:pP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Fully observable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Yes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Yes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         No </a:t>
            </a:r>
            <a:endParaRPr/>
          </a:p>
          <a:p>
            <a:pPr>
              <a:lnSpc>
                <a:spcPct val="80000"/>
              </a:lnSpc>
            </a:pP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Deterministic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Strategic  Strategic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         No </a:t>
            </a:r>
            <a:endParaRPr/>
          </a:p>
          <a:p>
            <a:pPr>
              <a:lnSpc>
                <a:spcPct val="80000"/>
              </a:lnSpc>
            </a:pP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Episodic          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No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       No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   No </a:t>
            </a:r>
            <a:endParaRPr/>
          </a:p>
          <a:p>
            <a:pPr>
              <a:lnSpc>
                <a:spcPct val="80000"/>
              </a:lnSpc>
            </a:pP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Static 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    Semi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Yes 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         No </a:t>
            </a:r>
            <a:endParaRPr/>
          </a:p>
          <a:p>
            <a:pPr>
              <a:lnSpc>
                <a:spcPct val="80000"/>
              </a:lnSpc>
            </a:pP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Discrete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    Yes 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    Yes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         No</a:t>
            </a:r>
            <a:endParaRPr/>
          </a:p>
          <a:p>
            <a:pPr>
              <a:lnSpc>
                <a:spcPct val="80000"/>
              </a:lnSpc>
            </a:pP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Single agent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No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     No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000" strike="noStrike">
                <a:solidFill>
                  <a:srgbClr val="0070c0"/>
                </a:solidFill>
                <a:latin typeface="Arial"/>
                <a:ea typeface="DejaVu Sans"/>
              </a:rPr>
              <a:t>           No 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  <a:buFont typeface="Arial"/>
              <a:buChar char="•"/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The 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environment type largely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determines the agent design</a:t>
            </a:r>
            <a:endParaRPr/>
          </a:p>
          <a:p>
            <a:pPr>
              <a:lnSpc>
                <a:spcPct val="80000"/>
              </a:lnSpc>
              <a:buFont typeface="Arial"/>
              <a:buChar char="•"/>
            </a:pPr>
            <a:r>
              <a:rPr b="1" i="1"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The </a:t>
            </a:r>
            <a:r>
              <a:rPr b="1" i="1"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real world is (of course) </a:t>
            </a:r>
            <a:r>
              <a:rPr b="1" i="1"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partially observable, stochastic, sequential, dynamic, continuous, multi-agent</a:t>
            </a:r>
            <a:endParaRPr/>
          </a:p>
        </p:txBody>
      </p:sp>
      <p:graphicFrame>
        <p:nvGraphicFramePr>
          <p:cNvPr id="162" name="Table 3"/>
          <p:cNvGraphicFramePr/>
          <p:nvPr/>
        </p:nvGraphicFramePr>
        <p:xfrm>
          <a:off x="8904960" y="2890440"/>
          <a:ext cx="218520" cy="430920"/>
        </p:xfrm>
        <a:graphic>
          <a:graphicData uri="http://schemas.openxmlformats.org/drawingml/2006/table">
            <a:tbl>
              <a:tblPr/>
              <a:tblGrid>
                <a:gridCol w="218880"/>
              </a:tblGrid>
              <a:tr h="430920">
                <a:tc>
                  <a:tcPr/>
                </a:tc>
              </a:tr>
            </a:tbl>
          </a:graphicData>
        </a:graphic>
      </p:graphicFrame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52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Relationship between Agents</a:t>
            </a: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457200" y="1447560"/>
            <a:ext cx="8228520" cy="46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Collaborative vs. Competitive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Playing chess? 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Competitive.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Taxi driving?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C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ooperative,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b0f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Trustworthy  vs. Suspicious 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Same capabilities or different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Share information or not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Delegate responsibility   or not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57200" y="274680"/>
            <a:ext cx="82285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Agent functions and programs</a:t>
            </a:r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380520" y="1600200"/>
            <a:ext cx="84571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An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agent is completely specified by the </a:t>
            </a:r>
            <a:r>
              <a:rPr lang="en-IN" sz="3200" strike="noStrike" u="sng">
                <a:solidFill>
                  <a:srgbClr val="c00000"/>
                </a:solidFill>
                <a:latin typeface="Arial"/>
                <a:ea typeface="DejaVu Sans"/>
              </a:rPr>
              <a:t>agent function</a:t>
            </a:r>
            <a:r>
              <a:rPr lang="en-IN" sz="3200" strike="noStrike">
                <a:solidFill>
                  <a:srgbClr val="c00000"/>
                </a:solidFill>
                <a:latin typeface="Arial"/>
                <a:ea typeface="DejaVu Sans"/>
              </a:rPr>
              <a:t> mapping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percept sequences to actions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One </a:t>
            </a:r>
            <a:r>
              <a:rPr lang="en-IN" sz="3200" strike="noStrike">
                <a:solidFill>
                  <a:srgbClr val="00b0f0"/>
                </a:solidFill>
                <a:latin typeface="Arial"/>
                <a:ea typeface="DejaVu Sans"/>
              </a:rPr>
              <a:t>agent function (or a small equivalence class) is </a:t>
            </a:r>
            <a:r>
              <a:rPr lang="en-IN" sz="3200" strike="noStrike" u="sng">
                <a:solidFill>
                  <a:srgbClr val="ff0000"/>
                </a:solidFill>
                <a:latin typeface="Arial"/>
                <a:ea typeface="DejaVu Sans"/>
              </a:rPr>
              <a:t>rational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Aim: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find a way to </a:t>
            </a:r>
            <a:r>
              <a:rPr lang="en-IN" sz="3200" strike="noStrike">
                <a:solidFill>
                  <a:srgbClr val="00b0f0"/>
                </a:solidFill>
                <a:latin typeface="Arial"/>
                <a:ea typeface="DejaVu Sans"/>
              </a:rPr>
              <a:t>implement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 the 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rational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 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agent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 </a:t>
            </a:r>
            <a:r>
              <a:rPr lang="en-IN" sz="3200" strike="noStrike">
                <a:solidFill>
                  <a:srgbClr val="00b0f0"/>
                </a:solidFill>
                <a:latin typeface="Arial"/>
                <a:ea typeface="DejaVu Sans"/>
              </a:rPr>
              <a:t>function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 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concisely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 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57200" y="274320"/>
            <a:ext cx="822852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Agents</a:t>
            </a: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304920" y="1142640"/>
            <a:ext cx="8533080" cy="51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An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agent is anything that can be viewed as perceiving its environment through sensors and acting upon that environment through actuators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Human agent: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IN" sz="2400" strike="noStrike">
                <a:solidFill>
                  <a:srgbClr val="333399"/>
                </a:solidFill>
                <a:latin typeface="Arial"/>
                <a:ea typeface="DejaVu Sans"/>
              </a:rPr>
              <a:t>Eyes, </a:t>
            </a:r>
            <a:r>
              <a:rPr lang="en-IN" sz="2400" strike="noStrike">
                <a:solidFill>
                  <a:srgbClr val="002060"/>
                </a:solidFill>
                <a:latin typeface="Arial"/>
                <a:ea typeface="DejaVu Sans"/>
              </a:rPr>
              <a:t>Ears, and other organs for </a:t>
            </a:r>
            <a:r>
              <a:rPr lang="en-IN" sz="2400" strike="noStrike">
                <a:solidFill>
                  <a:srgbClr val="c00000"/>
                </a:solidFill>
                <a:latin typeface="Arial"/>
                <a:ea typeface="DejaVu Sans"/>
              </a:rPr>
              <a:t>Sensors; 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IN" sz="2400" strike="noStrike">
                <a:solidFill>
                  <a:srgbClr val="333399"/>
                </a:solidFill>
                <a:latin typeface="Arial"/>
                <a:ea typeface="DejaVu Sans"/>
              </a:rPr>
              <a:t>Hands, </a:t>
            </a:r>
            <a:r>
              <a:rPr lang="en-IN" sz="2400" strike="noStrike">
                <a:solidFill>
                  <a:srgbClr val="002060"/>
                </a:solidFill>
                <a:latin typeface="Arial"/>
                <a:ea typeface="DejaVu Sans"/>
              </a:rPr>
              <a:t>Legs, Mouth, and other body parts for </a:t>
            </a:r>
            <a:r>
              <a:rPr lang="en-IN" sz="2400" strike="noStrike">
                <a:solidFill>
                  <a:srgbClr val="c00000"/>
                </a:solidFill>
                <a:latin typeface="Arial"/>
                <a:ea typeface="DejaVu Sans"/>
              </a:rPr>
              <a:t>Actuators.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Robotic agent: 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IN" sz="2400" strike="noStrike">
                <a:solidFill>
                  <a:srgbClr val="333399"/>
                </a:solidFill>
                <a:latin typeface="Arial"/>
                <a:ea typeface="DejaVu Sans"/>
              </a:rPr>
              <a:t>Cameras and Infrared range finders for </a:t>
            </a:r>
            <a:r>
              <a:rPr lang="en-IN" sz="2400" strike="noStrike">
                <a:solidFill>
                  <a:srgbClr val="c00000"/>
                </a:solidFill>
                <a:latin typeface="Arial"/>
                <a:ea typeface="DejaVu Sans"/>
              </a:rPr>
              <a:t>Sensors;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IN" sz="2400" strike="noStrike">
                <a:solidFill>
                  <a:srgbClr val="c00000"/>
                </a:solidFill>
                <a:latin typeface="Arial"/>
                <a:ea typeface="DejaVu Sans"/>
              </a:rPr>
              <a:t>Various </a:t>
            </a:r>
            <a:r>
              <a:rPr lang="en-IN" sz="2400" strike="noStrike">
                <a:solidFill>
                  <a:srgbClr val="002060"/>
                </a:solidFill>
                <a:latin typeface="Arial"/>
                <a:ea typeface="DejaVu Sans"/>
              </a:rPr>
              <a:t>Motors for </a:t>
            </a:r>
            <a:r>
              <a:rPr lang="en-IN" sz="2400" strike="noStrike">
                <a:solidFill>
                  <a:srgbClr val="c00000"/>
                </a:solidFill>
                <a:latin typeface="Arial"/>
                <a:ea typeface="DejaVu Sans"/>
              </a:rPr>
              <a:t>Actuators.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57200" y="274680"/>
            <a:ext cx="822852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Relationship between Agents</a:t>
            </a:r>
            <a:endParaRPr/>
          </a:p>
        </p:txBody>
      </p:sp>
      <p:sp>
        <p:nvSpPr>
          <p:cNvPr id="168" name="CustomShape 2"/>
          <p:cNvSpPr/>
          <p:nvPr/>
        </p:nvSpPr>
        <p:spPr>
          <a:xfrm>
            <a:off x="457200" y="1447560"/>
            <a:ext cx="8228520" cy="46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Collaborative vs. Competitive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Playing chess? 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Competitive.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Taxi driving?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C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ooperative,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b0f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Trustworthy  vs. Suspicious 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Same capabilities or different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Share information or not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Delegate responsibility   or not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274320"/>
            <a:ext cx="822852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Agent types</a:t>
            </a:r>
            <a:endParaRPr/>
          </a:p>
        </p:txBody>
      </p:sp>
      <p:sp>
        <p:nvSpPr>
          <p:cNvPr id="170" name="CustomShape 2"/>
          <p:cNvSpPr/>
          <p:nvPr/>
        </p:nvSpPr>
        <p:spPr>
          <a:xfrm>
            <a:off x="457200" y="1599840"/>
            <a:ext cx="8228520" cy="34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Table-lookup agent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Huge table.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Take a long time to build the table.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No autonomy.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Even with learning, need a long time to learn the table entries.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57200" y="27432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Agent types</a:t>
            </a:r>
            <a:endParaRPr/>
          </a:p>
        </p:txBody>
      </p:sp>
      <p:sp>
        <p:nvSpPr>
          <p:cNvPr id="172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Four basic types in order of </a:t>
            </a:r>
            <a:r>
              <a:rPr lang="en-IN" sz="3200" strike="noStrike">
                <a:solidFill>
                  <a:srgbClr val="0070c0"/>
                </a:solidFill>
                <a:latin typeface="Arial"/>
                <a:ea typeface="DejaVu Sans"/>
              </a:rPr>
              <a:t>increasing generality: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Simple reflex agents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Model-based reflex agents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Goal-based agents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Utility-based agents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3" descr=""/>
          <p:cNvPicPr/>
          <p:nvPr/>
        </p:nvPicPr>
        <p:blipFill>
          <a:blip r:embed="rId1"/>
          <a:stretch/>
        </p:blipFill>
        <p:spPr>
          <a:xfrm>
            <a:off x="560520" y="533520"/>
            <a:ext cx="8133120" cy="571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080000" y="864000"/>
            <a:ext cx="6046560" cy="43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 strike="noStrike">
                <a:solidFill>
                  <a:srgbClr val="000000"/>
                </a:solidFill>
                <a:latin typeface="Arial"/>
                <a:ea typeface="DejaVu Sans"/>
              </a:rPr>
              <a:t>Simple Reflex agent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 strike="noStrike">
                <a:solidFill>
                  <a:srgbClr val="000000"/>
                </a:solidFill>
                <a:latin typeface="Arial"/>
                <a:ea typeface="DejaVu Sans"/>
              </a:rPr>
              <a:t>They choose actions only based on the current percept.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 strike="noStrike">
                <a:solidFill>
                  <a:srgbClr val="000000"/>
                </a:solidFill>
                <a:latin typeface="Arial"/>
                <a:ea typeface="DejaVu Sans"/>
              </a:rPr>
              <a:t>They are rational only if a correct decision is made only on the basis of current precept.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 strike="noStrike">
                <a:solidFill>
                  <a:srgbClr val="000000"/>
                </a:solidFill>
                <a:latin typeface="Arial"/>
                <a:ea typeface="DejaVu Sans"/>
              </a:rPr>
              <a:t>Their environment is completely observable.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 strike="noStrike">
                <a:solidFill>
                  <a:srgbClr val="000000"/>
                </a:solidFill>
                <a:latin typeface="Arial"/>
                <a:ea typeface="DejaVu Sans"/>
              </a:rPr>
              <a:t>Eg. </a:t>
            </a:r>
            <a:r>
              <a:rPr lang="en-IN" sz="2400" strike="noStrike">
                <a:solidFill>
                  <a:srgbClr val="800000"/>
                </a:solidFill>
                <a:latin typeface="Arial"/>
                <a:ea typeface="DejaVu Sans"/>
              </a:rPr>
              <a:t>If car-in-front- is breaking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 strike="noStrike">
                <a:solidFill>
                  <a:srgbClr val="800000"/>
                </a:solidFill>
                <a:latin typeface="Arial"/>
                <a:ea typeface="DejaVu Sans"/>
              </a:rPr>
              <a:t>       </a:t>
            </a:r>
            <a:r>
              <a:rPr lang="en-IN" sz="2400" strike="noStrike">
                <a:solidFill>
                  <a:srgbClr val="800000"/>
                </a:solidFill>
                <a:latin typeface="Arial"/>
                <a:ea typeface="DejaVu Sans"/>
              </a:rPr>
              <a:t>Then initiate breaking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792000" y="216000"/>
            <a:ext cx="8447400" cy="633564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27432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ff0000"/>
                </a:solidFill>
                <a:latin typeface="Arial"/>
                <a:ea typeface="DejaVu Sans"/>
              </a:rPr>
              <a:t>Simple reflex agents</a:t>
            </a:r>
            <a:endParaRPr/>
          </a:p>
        </p:txBody>
      </p:sp>
      <p:pic>
        <p:nvPicPr>
          <p:cNvPr id="177" name="Picture 4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8152200" cy="519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970200" y="504000"/>
            <a:ext cx="7199640" cy="53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2" descr=""/>
          <p:cNvPicPr/>
          <p:nvPr/>
        </p:nvPicPr>
        <p:blipFill>
          <a:blip r:embed="rId1"/>
          <a:stretch/>
        </p:blipFill>
        <p:spPr>
          <a:xfrm>
            <a:off x="530280" y="466560"/>
            <a:ext cx="8155440" cy="585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360000" y="792000"/>
            <a:ext cx="8489520" cy="485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5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Agents and Environments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304560" y="1600200"/>
            <a:ext cx="83808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agent function </a:t>
            </a:r>
            <a:r>
              <a:rPr b="1" i="1"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f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  maps from percept histories </a:t>
            </a:r>
            <a:r>
              <a:rPr b="1" i="1"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P*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 to actions </a:t>
            </a:r>
            <a:r>
              <a:rPr b="1" i="1"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A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 :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The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agent program runs on the physical architecture to produce </a:t>
            </a:r>
            <a:r>
              <a:rPr i="1"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A.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agent = architecture + program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	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	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[f: P*  A]</a:t>
            </a:r>
            <a:endParaRPr/>
          </a:p>
        </p:txBody>
      </p:sp>
      <p:pic>
        <p:nvPicPr>
          <p:cNvPr id="117" name="Picture 4" descr=""/>
          <p:cNvPicPr/>
          <p:nvPr/>
        </p:nvPicPr>
        <p:blipFill>
          <a:blip r:embed="rId1"/>
          <a:stretch/>
        </p:blipFill>
        <p:spPr>
          <a:xfrm>
            <a:off x="2666880" y="1447920"/>
            <a:ext cx="3732840" cy="168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57200" y="27432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000000"/>
                </a:solidFill>
                <a:latin typeface="Arial"/>
                <a:ea typeface="DejaVu Sans"/>
              </a:rPr>
              <a:t>Model-based reflex agents</a:t>
            </a:r>
            <a:endParaRPr/>
          </a:p>
        </p:txBody>
      </p:sp>
      <p:pic>
        <p:nvPicPr>
          <p:cNvPr id="182" name="Picture 4" descr=""/>
          <p:cNvPicPr/>
          <p:nvPr/>
        </p:nvPicPr>
        <p:blipFill>
          <a:blip r:embed="rId1"/>
          <a:stretch/>
        </p:blipFill>
        <p:spPr>
          <a:xfrm>
            <a:off x="609480" y="1219320"/>
            <a:ext cx="7999920" cy="509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792000" y="936000"/>
            <a:ext cx="7127280" cy="48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200" strike="noStrike">
                <a:solidFill>
                  <a:srgbClr val="000000"/>
                </a:solidFill>
                <a:latin typeface="Arial"/>
                <a:ea typeface="DejaVu Sans"/>
              </a:rPr>
              <a:t>They use a model of the world to choose their actions. They maintain an internal state.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200" strike="noStrike">
                <a:solidFill>
                  <a:srgbClr val="000000"/>
                </a:solidFill>
                <a:latin typeface="Arial"/>
                <a:ea typeface="DejaVu Sans"/>
              </a:rPr>
              <a:t>Model − The knowledge about how the things happen in the world.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200" strike="noStrike">
                <a:solidFill>
                  <a:srgbClr val="000000"/>
                </a:solidFill>
                <a:latin typeface="Arial"/>
                <a:ea typeface="DejaVu Sans"/>
              </a:rPr>
              <a:t>Internal State − It is a representation of unobserved aspects of current state depending on percept history.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200" strike="noStrike">
                <a:solidFill>
                  <a:srgbClr val="000000"/>
                </a:solidFill>
                <a:latin typeface="Arial"/>
                <a:ea typeface="DejaVu Sans"/>
              </a:rPr>
              <a:t>Updating the state requires the information about −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200" strike="noStrike">
                <a:solidFill>
                  <a:srgbClr val="000000"/>
                </a:solidFill>
                <a:latin typeface="Arial"/>
                <a:ea typeface="DejaVu Sans"/>
              </a:rPr>
              <a:t>How the world evolves.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200" strike="noStrike">
                <a:solidFill>
                  <a:srgbClr val="000000"/>
                </a:solidFill>
                <a:latin typeface="Arial"/>
                <a:ea typeface="DejaVu Sans"/>
              </a:rPr>
              <a:t>How the agent’s actions affect the world.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2" descr=""/>
          <p:cNvPicPr/>
          <p:nvPr/>
        </p:nvPicPr>
        <p:blipFill>
          <a:blip r:embed="rId1"/>
          <a:stretch/>
        </p:blipFill>
        <p:spPr>
          <a:xfrm>
            <a:off x="870120" y="358920"/>
            <a:ext cx="7434720" cy="598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077120" y="661680"/>
            <a:ext cx="6986160" cy="557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Goal Based Agents</a:t>
            </a:r>
            <a:endParaRPr/>
          </a:p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They choose their actions in order to achieve goals. </a:t>
            </a:r>
            <a:endParaRPr/>
          </a:p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Goal-based approach is more flexible than reflex agent since the knowledge supporting a decision is explicitly modeled, thereby allowing for modifications.</a:t>
            </a:r>
            <a:endParaRPr/>
          </a:p>
          <a:p>
            <a:pPr algn="just">
              <a:lnSpc>
                <a:spcPct val="100000"/>
              </a:lnSpc>
            </a:pP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Goal − It is the description of desirable situations.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27432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000000"/>
                </a:solidFill>
                <a:latin typeface="Arial"/>
                <a:ea typeface="DejaVu Sans"/>
              </a:rPr>
              <a:t>Goal-based agents</a:t>
            </a:r>
            <a:endParaRPr/>
          </a:p>
        </p:txBody>
      </p:sp>
      <p:sp>
        <p:nvSpPr>
          <p:cNvPr id="187" name="CustomShape 2"/>
          <p:cNvSpPr/>
          <p:nvPr/>
        </p:nvSpPr>
        <p:spPr>
          <a:xfrm>
            <a:off x="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88" name="Picture 5" descr=""/>
          <p:cNvPicPr/>
          <p:nvPr/>
        </p:nvPicPr>
        <p:blipFill>
          <a:blip r:embed="rId1"/>
          <a:stretch/>
        </p:blipFill>
        <p:spPr>
          <a:xfrm>
            <a:off x="304920" y="1295280"/>
            <a:ext cx="8228520" cy="523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2" descr=""/>
          <p:cNvPicPr/>
          <p:nvPr/>
        </p:nvPicPr>
        <p:blipFill>
          <a:blip r:embed="rId1"/>
          <a:stretch/>
        </p:blipFill>
        <p:spPr>
          <a:xfrm>
            <a:off x="306360" y="380880"/>
            <a:ext cx="8465040" cy="615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002240" y="1368000"/>
            <a:ext cx="6917040" cy="462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en-IN" sz="2400" strike="noStrike">
                <a:solidFill>
                  <a:srgbClr val="000000"/>
                </a:solidFill>
                <a:latin typeface="Arial"/>
                <a:ea typeface="DejaVu Sans"/>
              </a:rPr>
              <a:t>Utility Based Agents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 strike="noStrike">
                <a:solidFill>
                  <a:srgbClr val="000000"/>
                </a:solidFill>
                <a:latin typeface="Arial"/>
                <a:ea typeface="DejaVu Sans"/>
              </a:rPr>
              <a:t>They choose actions based on a preference (utility) for each state. Goals are inadequate when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 strike="noStrike">
                <a:solidFill>
                  <a:srgbClr val="000000"/>
                </a:solidFill>
                <a:latin typeface="Arial"/>
                <a:ea typeface="DejaVu Sans"/>
              </a:rPr>
              <a:t>There are conflicting goals, out of which only few can be achieved.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 strike="noStrike">
                <a:solidFill>
                  <a:srgbClr val="000000"/>
                </a:solidFill>
                <a:latin typeface="Arial"/>
                <a:ea typeface="DejaVu Sans"/>
              </a:rPr>
              <a:t>Goals have some uncertainty of being achieved and you need to weigh likelihood of success against the importance of a goal.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457200" y="27432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000000"/>
                </a:solidFill>
                <a:latin typeface="Arial"/>
                <a:ea typeface="DejaVu Sans"/>
              </a:rPr>
              <a:t>Utility-based agents</a:t>
            </a:r>
            <a:endParaRPr/>
          </a:p>
        </p:txBody>
      </p:sp>
      <p:pic>
        <p:nvPicPr>
          <p:cNvPr id="192" name="Picture 5" descr=""/>
          <p:cNvPicPr/>
          <p:nvPr/>
        </p:nvPicPr>
        <p:blipFill>
          <a:blip r:embed="rId1"/>
          <a:stretch/>
        </p:blipFill>
        <p:spPr>
          <a:xfrm>
            <a:off x="304920" y="1295280"/>
            <a:ext cx="8380800" cy="533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57200" y="27432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lang="en-IN" sz="4000" strike="noStrike">
                <a:solidFill>
                  <a:srgbClr val="c00000"/>
                </a:solidFill>
                <a:latin typeface="Arial"/>
                <a:ea typeface="DejaVu Sans"/>
              </a:rPr>
              <a:t>Technologies of Software Agents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9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Information retrieval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Agent communication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Agent coordination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Agent negotiation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Natural language understanding</a:t>
            </a:r>
            <a:endParaRPr/>
          </a:p>
          <a:p>
            <a:pPr>
              <a:lnSpc>
                <a:spcPct val="100000"/>
              </a:lnSpc>
            </a:pP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• </a:t>
            </a:r>
            <a:r>
              <a:rPr lang="en-IN" sz="3200" strike="noStrike">
                <a:solidFill>
                  <a:srgbClr val="000000"/>
                </a:solidFill>
                <a:latin typeface="Arial"/>
                <a:ea typeface="DejaVu Sans"/>
              </a:rPr>
              <a:t>Distributed objects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252440" y="962640"/>
            <a:ext cx="6666480" cy="501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1252800" y="962640"/>
            <a:ext cx="6666480" cy="501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448920" y="580680"/>
            <a:ext cx="8110080" cy="438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792000" y="792000"/>
            <a:ext cx="7585200" cy="507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81840" y="1278360"/>
            <a:ext cx="7848000" cy="435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288000" y="905400"/>
            <a:ext cx="8247240" cy="463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753840" y="432000"/>
            <a:ext cx="7453800" cy="496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156320" y="1083240"/>
            <a:ext cx="7298280" cy="510840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864000" y="-205200"/>
            <a:ext cx="777564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 sz="4400" strike="noStrike">
                <a:latin typeface="Arial"/>
              </a:rPr>
              <a:t>Multi Agent Robotics System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080000" y="1711440"/>
            <a:ext cx="650448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994320" y="936000"/>
            <a:ext cx="7794000" cy="53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457200" y="1604520"/>
            <a:ext cx="82288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457200" y="1604520"/>
            <a:ext cx="82288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57200" y="27432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Vacuum-cleaner world</a:t>
            </a:r>
            <a:endParaRPr/>
          </a:p>
        </p:txBody>
      </p:sp>
      <p:sp>
        <p:nvSpPr>
          <p:cNvPr id="120" name="CustomShape 2"/>
          <p:cNvSpPr/>
          <p:nvPr/>
        </p:nvSpPr>
        <p:spPr>
          <a:xfrm>
            <a:off x="457200" y="1447560"/>
            <a:ext cx="8228520" cy="46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ff0000"/>
                </a:solidFill>
                <a:latin typeface="Arial"/>
                <a:ea typeface="DejaVu Sans"/>
              </a:rPr>
              <a:t>Percepts: </a:t>
            </a:r>
            <a:r>
              <a:rPr lang="en-IN" sz="3200" strike="noStrike">
                <a:solidFill>
                  <a:srgbClr val="333399"/>
                </a:solidFill>
                <a:latin typeface="Arial"/>
                <a:ea typeface="DejaVu Sans"/>
              </a:rPr>
              <a:t>location and contents, [</a:t>
            </a:r>
            <a:r>
              <a:rPr lang="en-IN" sz="3200" strike="noStrike">
                <a:solidFill>
                  <a:srgbClr val="c00000"/>
                </a:solidFill>
                <a:latin typeface="Arial"/>
                <a:ea typeface="DejaVu Sans"/>
              </a:rPr>
              <a:t>A , Dirty]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c00000"/>
                </a:solidFill>
                <a:latin typeface="Arial"/>
                <a:ea typeface="DejaVu Sans"/>
              </a:rPr>
              <a:t>Actions: Left, Right, Suck, NoOp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3200" strike="noStrike">
                <a:solidFill>
                  <a:srgbClr val="c00000"/>
                </a:solidFill>
                <a:latin typeface="Arial"/>
                <a:ea typeface="DejaVu Sans"/>
              </a:rPr>
              <a:t>Function : (agent keeps Right and Left if both rooms are clean)</a:t>
            </a:r>
            <a:endParaRPr/>
          </a:p>
        </p:txBody>
      </p:sp>
      <p:pic>
        <p:nvPicPr>
          <p:cNvPr id="121" name="Picture 4" descr=""/>
          <p:cNvPicPr/>
          <p:nvPr/>
        </p:nvPicPr>
        <p:blipFill>
          <a:blip r:embed="rId1"/>
          <a:stretch/>
        </p:blipFill>
        <p:spPr>
          <a:xfrm>
            <a:off x="3352680" y="1752480"/>
            <a:ext cx="2456640" cy="125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457200" y="1604520"/>
            <a:ext cx="82288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274680"/>
            <a:ext cx="822852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Vacuum-cleaner world</a:t>
            </a:r>
            <a:endParaRPr/>
          </a:p>
        </p:txBody>
      </p:sp>
      <p:graphicFrame>
        <p:nvGraphicFramePr>
          <p:cNvPr id="123" name="Table 2"/>
          <p:cNvGraphicFramePr/>
          <p:nvPr/>
        </p:nvGraphicFramePr>
        <p:xfrm>
          <a:off x="457200" y="2819520"/>
          <a:ext cx="8229240" cy="335232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573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800" strike="noStrike">
                          <a:solidFill>
                            <a:srgbClr val="ff0000"/>
                          </a:solidFill>
                          <a:latin typeface="Arial"/>
                        </a:rPr>
                        <a:t>Percept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800" strike="noStrike">
                          <a:solidFill>
                            <a:srgbClr val="ff0000"/>
                          </a:solidFill>
                          <a:latin typeface="Arial"/>
                        </a:rPr>
                        <a:t>Action</a:t>
                      </a:r>
                      <a:endParaRPr/>
                    </a:p>
                  </a:txBody>
                  <a:tcPr/>
                </a:tc>
              </a:tr>
              <a:tr h="5554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trike="noStrike">
                          <a:solidFill>
                            <a:srgbClr val="000000"/>
                          </a:solidFill>
                          <a:latin typeface="Arial"/>
                        </a:rPr>
                        <a:t>[A, Clean]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trike="noStrike">
                          <a:solidFill>
                            <a:srgbClr val="000000"/>
                          </a:solidFill>
                          <a:latin typeface="Arial"/>
                        </a:rPr>
                        <a:t>Right</a:t>
                      </a:r>
                      <a:endParaRPr/>
                    </a:p>
                  </a:txBody>
                  <a:tcPr/>
                </a:tc>
              </a:tr>
              <a:tr h="5554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trike="noStrike">
                          <a:solidFill>
                            <a:srgbClr val="000000"/>
                          </a:solidFill>
                          <a:latin typeface="Arial"/>
                        </a:rPr>
                        <a:t>[A, Dirty]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trike="noStrike">
                          <a:solidFill>
                            <a:srgbClr val="000000"/>
                          </a:solidFill>
                          <a:latin typeface="Arial"/>
                        </a:rPr>
                        <a:t>Suck</a:t>
                      </a:r>
                      <a:endParaRPr/>
                    </a:p>
                  </a:txBody>
                  <a:tcPr/>
                </a:tc>
              </a:tr>
              <a:tr h="557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trike="noStrike">
                          <a:solidFill>
                            <a:srgbClr val="000000"/>
                          </a:solidFill>
                          <a:latin typeface="Arial"/>
                        </a:rPr>
                        <a:t>[B, Clean]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trike="noStrike">
                          <a:solidFill>
                            <a:srgbClr val="000000"/>
                          </a:solidFill>
                          <a:latin typeface="Arial"/>
                        </a:rPr>
                        <a:t>Left</a:t>
                      </a:r>
                      <a:endParaRPr/>
                    </a:p>
                  </a:txBody>
                  <a:tcPr/>
                </a:tc>
              </a:tr>
              <a:tr h="555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trike="noStrike">
                          <a:solidFill>
                            <a:srgbClr val="000000"/>
                          </a:solidFill>
                          <a:latin typeface="Arial"/>
                        </a:rPr>
                        <a:t>[B, Dirty]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trike="noStrike">
                          <a:solidFill>
                            <a:srgbClr val="000000"/>
                          </a:solidFill>
                          <a:latin typeface="Arial"/>
                        </a:rPr>
                        <a:t>Suck</a:t>
                      </a:r>
                      <a:endParaRPr/>
                    </a:p>
                  </a:txBody>
                  <a:tcPr/>
                </a:tc>
              </a:tr>
              <a:tr h="5554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trike="noStrike">
                          <a:solidFill>
                            <a:srgbClr val="000000"/>
                          </a:solidFill>
                          <a:latin typeface="Arial"/>
                        </a:rPr>
                        <a:t>[A, Clean] [B, Clean]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400" strike="noStrike">
                          <a:solidFill>
                            <a:srgbClr val="000000"/>
                          </a:solidFill>
                          <a:latin typeface="Arial"/>
                        </a:rPr>
                        <a:t>Nop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4" name="Picture 4" descr=""/>
          <p:cNvPicPr/>
          <p:nvPr/>
        </p:nvPicPr>
        <p:blipFill>
          <a:blip r:embed="rId1"/>
          <a:stretch/>
        </p:blipFill>
        <p:spPr>
          <a:xfrm>
            <a:off x="3200400" y="1295280"/>
            <a:ext cx="2761200" cy="141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57200" y="274680"/>
            <a:ext cx="82285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Rational agents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304920" y="1371600"/>
            <a:ext cx="8609400" cy="49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000000"/>
                </a:solidFill>
                <a:latin typeface="Arial"/>
                <a:ea typeface="DejaVu Sans"/>
              </a:rPr>
              <a:t>An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agent should strive to "do the right thing",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based on what it can 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perceive and the actions it can perform. 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The right action is the one that will cause the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agent to be 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most </a:t>
            </a:r>
            <a:r>
              <a:rPr lang="en-IN" sz="2800" strike="noStrike">
                <a:solidFill>
                  <a:srgbClr val="0070c0"/>
                </a:solidFill>
                <a:latin typeface="Arial"/>
                <a:ea typeface="DejaVu Sans"/>
              </a:rPr>
              <a:t>successful.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IN" sz="2400" strike="noStrike">
                <a:solidFill>
                  <a:srgbClr val="002060"/>
                </a:solidFill>
                <a:latin typeface="Arial"/>
                <a:ea typeface="DejaVu Sans"/>
              </a:rPr>
              <a:t>EX</a:t>
            </a: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: Performance measure of a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vacuum-cleaner agent: </a:t>
            </a:r>
            <a:endParaRPr/>
          </a:p>
          <a:p>
            <a:pPr>
              <a:lnSpc>
                <a:spcPct val="90000"/>
              </a:lnSpc>
            </a:pP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	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- amount of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dirt cleaned up,</a:t>
            </a:r>
            <a:endParaRPr/>
          </a:p>
          <a:p>
            <a:pPr>
              <a:lnSpc>
                <a:spcPct val="90000"/>
              </a:lnSpc>
            </a:pP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	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- amount of time taken, </a:t>
            </a:r>
            <a:endParaRPr/>
          </a:p>
          <a:p>
            <a:pPr>
              <a:lnSpc>
                <a:spcPct val="90000"/>
              </a:lnSpc>
            </a:pP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	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- amount of electricity consumed, </a:t>
            </a:r>
            <a:endParaRPr/>
          </a:p>
          <a:p>
            <a:pPr>
              <a:lnSpc>
                <a:spcPct val="90000"/>
              </a:lnSpc>
            </a:pP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	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- amount of noise generated, etc.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IN" sz="3200" strike="noStrike">
                <a:solidFill>
                  <a:srgbClr val="00b0f0"/>
                </a:solidFill>
                <a:latin typeface="Arial"/>
                <a:ea typeface="DejaVu Sans"/>
              </a:rPr>
              <a:t>Performance measure: An objective criterion for success of an agent's behavior.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274680"/>
            <a:ext cx="82285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4400" strike="noStrike">
                <a:solidFill>
                  <a:srgbClr val="c00000"/>
                </a:solidFill>
                <a:latin typeface="Arial"/>
                <a:ea typeface="DejaVu Sans"/>
              </a:rPr>
              <a:t>Rational agents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380520" y="1295280"/>
            <a:ext cx="8457120" cy="51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Rational Agent: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   </a:t>
            </a:r>
            <a:r>
              <a:rPr lang="en-IN" sz="2800" strike="noStrike">
                <a:solidFill>
                  <a:srgbClr val="ff0000"/>
                </a:solidFill>
                <a:latin typeface="Arial"/>
                <a:ea typeface="DejaVu Sans"/>
              </a:rPr>
              <a:t>For 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each possible </a:t>
            </a:r>
            <a:r>
              <a:rPr lang="en-IN" sz="2800" strike="noStrike">
                <a:solidFill>
                  <a:srgbClr val="c00000"/>
                </a:solidFill>
                <a:latin typeface="Arial"/>
                <a:ea typeface="DejaVu Sans"/>
              </a:rPr>
              <a:t>percept sequence, a 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rational agent should select an 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action that is 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expected to 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maximize its performance measure, given some built-in </a:t>
            </a:r>
            <a:r>
              <a:rPr lang="en-IN" sz="2800" strike="noStrike">
                <a:solidFill>
                  <a:srgbClr val="c00000"/>
                </a:solidFill>
                <a:latin typeface="Arial"/>
                <a:ea typeface="DejaVu Sans"/>
              </a:rPr>
              <a:t>knowledge the </a:t>
            </a:r>
            <a:r>
              <a:rPr lang="en-IN" sz="2800" strike="noStrike">
                <a:solidFill>
                  <a:srgbClr val="333399"/>
                </a:solidFill>
                <a:latin typeface="Arial"/>
                <a:ea typeface="DejaVu Sans"/>
              </a:rPr>
              <a:t>agent has about the </a:t>
            </a:r>
            <a:r>
              <a:rPr lang="en-IN" sz="2800" strike="noStrike">
                <a:solidFill>
                  <a:srgbClr val="002060"/>
                </a:solidFill>
                <a:latin typeface="Arial"/>
                <a:ea typeface="DejaVu Sans"/>
              </a:rPr>
              <a:t>environment.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 strike="noStrike">
                <a:solidFill>
                  <a:srgbClr val="002060"/>
                </a:solidFill>
                <a:latin typeface="Arial"/>
                <a:ea typeface="DejaVu Sans"/>
              </a:rPr>
              <a:t> </a:t>
            </a:r>
            <a:r>
              <a:rPr lang="en-IN" sz="2800" strike="noStrike">
                <a:solidFill>
                  <a:srgbClr val="002060"/>
                </a:solidFill>
                <a:latin typeface="Arial"/>
                <a:ea typeface="DejaVu Sans"/>
              </a:rPr>
              <a:t>The </a:t>
            </a:r>
            <a:r>
              <a:rPr lang="en-IN" sz="2800" strike="noStrike">
                <a:solidFill>
                  <a:srgbClr val="c00000"/>
                </a:solidFill>
                <a:latin typeface="Arial"/>
                <a:ea typeface="DejaVu Sans"/>
              </a:rPr>
              <a:t>performance measure that defines the 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criterion of success: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	</a:t>
            </a:r>
            <a:r>
              <a:rPr lang="en-IN" sz="2800" strike="noStrike">
                <a:solidFill>
                  <a:srgbClr val="00b0f0"/>
                </a:solidFill>
                <a:latin typeface="Arial"/>
                <a:ea typeface="DejaVu Sans"/>
              </a:rPr>
              <a:t>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The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agent’s </a:t>
            </a: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percept sequence to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data.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b0f0"/>
                </a:solidFill>
                <a:latin typeface="Arial"/>
                <a:ea typeface="DejaVu Sans"/>
              </a:rPr>
              <a:t>The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agent’s </a:t>
            </a: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prior knowledge of the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environment.</a:t>
            </a:r>
            <a:endParaRPr/>
          </a:p>
          <a:p>
            <a:pPr>
              <a:lnSpc>
                <a:spcPct val="100000"/>
              </a:lnSpc>
            </a:pP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–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The </a:t>
            </a:r>
            <a:r>
              <a:rPr lang="en-IN" sz="2400" strike="noStrike">
                <a:solidFill>
                  <a:srgbClr val="ff0000"/>
                </a:solidFill>
                <a:latin typeface="Arial"/>
                <a:ea typeface="DejaVu Sans"/>
              </a:rPr>
              <a:t>actions that the </a:t>
            </a:r>
            <a:r>
              <a:rPr lang="en-IN" sz="2400" strike="noStrike">
                <a:solidFill>
                  <a:srgbClr val="0070c0"/>
                </a:solidFill>
                <a:latin typeface="Arial"/>
                <a:ea typeface="DejaVu Sans"/>
              </a:rPr>
              <a:t>agent can perform.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Application>LibreOffice/4.4.6.3$Linux_x86 LibreOffice_project/40m0$Build-3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2003-12-17T08:02:09Z</dcterms:created>
  <dc:creator>Min-Yen Kan</dc:creator>
  <dc:language>en-IN</dc:language>
  <dcterms:modified xsi:type="dcterms:W3CDTF">2016-08-12T09:42:22Z</dcterms:modified>
  <cp:revision>96</cp:revision>
  <dc:title>Intelligent Agents</dc:title>
</cp:coreProperties>
</file>